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</p:sldMasterIdLst>
  <p:handoutMasterIdLst>
    <p:handoutMasterId r:id="rId13"/>
  </p:handoutMasterIdLst>
  <p:sldIdLst>
    <p:sldId id="256" r:id="rId2"/>
    <p:sldId id="258" r:id="rId3"/>
    <p:sldId id="262" r:id="rId4"/>
    <p:sldId id="261" r:id="rId5"/>
    <p:sldId id="260" r:id="rId6"/>
    <p:sldId id="257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66" d="100"/>
          <a:sy n="66" d="100"/>
        </p:scale>
        <p:origin x="-15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360765-6B98-4EB7-9912-F239FDA33305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CD1850-C7D1-42CE-9D4A-73CEC500B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FF458-1851-4904-A614-8A3A1B774E9D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1137E-A295-4222-B8DC-CD6E029CA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BB82-0A4F-4890-8210-605A68A47ED4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164F-07B1-4392-9602-C778F9BE1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E22FF-C78E-4B13-B217-D221158FE133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3AD0F-1867-45CE-8C27-B6080B2E6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A640-C88E-42DB-8E3E-CD65207FC16A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BE8B-DA46-472B-82D0-A0B707AE0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91E7F-4494-4670-ABB3-166FE867EB61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CC12D-BB07-416B-8FBF-3A478470F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89B8-52B9-451A-AB56-B3A265CC2773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BCF00-2774-4576-AD11-DF80E684B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208E6-986A-4B78-8DAA-45D5691F14DF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95A3B-9E64-4D30-979B-07B2F2D01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CA0C-0A6C-4FB3-94EF-0600B2607EF3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C374A-101A-4264-B1AF-A0EB26C46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26531-20B0-41C3-B29F-F69A3E36F032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EF0E-E6FE-459A-8704-B0AF1B24D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BA01F-E341-4C1D-A9DC-5DCAC7E1C840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9ACC-A232-4A63-BE16-8155C0DFC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E671-00C6-4E54-A96F-18B2704286B1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2E93-97AB-4DAC-B7EA-6C3256AC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837E3-04B5-4915-A2C1-8447EFDD7428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CBD3A2-A462-4B06-A709-67F5AA3AA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620713"/>
            <a:ext cx="9144000" cy="1295400"/>
          </a:xfrm>
        </p:spPr>
        <p:txBody>
          <a:bodyPr/>
          <a:lstStyle/>
          <a:p>
            <a:pPr eaLnBrk="1" hangingPunct="1"/>
            <a:r>
              <a:rPr lang="ru-RU" altLang="ru-RU" sz="5400" smtClean="0">
                <a:latin typeface="Times New Roman" pitchFamily="18" charset="0"/>
                <a:cs typeface="Times New Roman" pitchFamily="18" charset="0"/>
              </a:rPr>
              <a:t>Бюджет семьи</a:t>
            </a:r>
            <a:endParaRPr lang="ru-RU" altLang="ru-RU" sz="4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103438"/>
            <a:ext cx="3122613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2484438" y="2781300"/>
            <a:ext cx="41814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Предложите пути выхода </a:t>
            </a:r>
          </a:p>
          <a:p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из сложившейся ситуации</a:t>
            </a:r>
          </a:p>
        </p:txBody>
      </p:sp>
      <p:sp>
        <p:nvSpPr>
          <p:cNvPr id="11267" name="TextBox 7"/>
          <p:cNvSpPr txBox="1">
            <a:spLocks noChangeArrowheads="1"/>
          </p:cNvSpPr>
          <p:nvPr/>
        </p:nvSpPr>
        <p:spPr bwMode="auto">
          <a:xfrm>
            <a:off x="1979613" y="0"/>
            <a:ext cx="71643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Экономическая игра «Доходы и расходы»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1498600" y="5438775"/>
            <a:ext cx="53276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3. Какие бывают платежи</a:t>
            </a:r>
            <a:r>
              <a:rPr lang="en-US" altLang="ru-RU" sz="3200">
                <a:latin typeface="Times New Roman" pitchFamily="18" charset="0"/>
                <a:cs typeface="Times New Roman" pitchFamily="18" charset="0"/>
              </a:rPr>
              <a:t>?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2916238" y="549275"/>
            <a:ext cx="4770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6000">
                <a:latin typeface="Times New Roman" pitchFamily="18" charset="0"/>
                <a:cs typeface="Times New Roman" pitchFamily="18" charset="0"/>
              </a:rPr>
              <a:t>Проверь себя</a:t>
            </a:r>
            <a:r>
              <a:rPr lang="en-US" altLang="ru-RU" sz="600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6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611188" y="3783013"/>
            <a:ext cx="55451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Что такое бюджет семьи? Назовите виды бюджета</a:t>
            </a:r>
          </a:p>
        </p:txBody>
      </p:sp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971550" y="4854575"/>
            <a:ext cx="5545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Что такое расход и доход</a:t>
            </a:r>
            <a:r>
              <a:rPr lang="en-US" alt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altLang="ru-RU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0"/>
          <p:cNvSpPr txBox="1">
            <a:spLocks noChangeArrowheads="1"/>
          </p:cNvSpPr>
          <p:nvPr/>
        </p:nvSpPr>
        <p:spPr bwMode="auto">
          <a:xfrm>
            <a:off x="250825" y="5300663"/>
            <a:ext cx="86423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Структура всех доходов и расходов </a:t>
            </a:r>
          </a:p>
          <a:p>
            <a:pPr algn="ctr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за определённый период времени</a:t>
            </a:r>
          </a:p>
        </p:txBody>
      </p:sp>
      <p:pic>
        <p:nvPicPr>
          <p:cNvPr id="3075" name="Picture 9"/>
          <p:cNvPicPr>
            <a:picLocks noChangeAspect="1" noChangeArrowheads="1"/>
          </p:cNvPicPr>
          <p:nvPr/>
        </p:nvPicPr>
        <p:blipFill>
          <a:blip r:embed="rId2"/>
          <a:srcRect l="1781" r="13853"/>
          <a:stretch>
            <a:fillRect/>
          </a:stretch>
        </p:blipFill>
        <p:spPr bwMode="auto">
          <a:xfrm>
            <a:off x="3276600" y="1125538"/>
            <a:ext cx="55784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/>
          <p:cNvSpPr>
            <a:spLocks noGrp="1"/>
          </p:cNvSpPr>
          <p:nvPr>
            <p:ph idx="1"/>
          </p:nvPr>
        </p:nvSpPr>
        <p:spPr>
          <a:xfrm>
            <a:off x="3924300" y="476250"/>
            <a:ext cx="4681538" cy="9636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60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altLang="ru-RU" sz="5400" dirty="0" smtClean="0">
                <a:latin typeface="Times New Roman" pitchFamily="18" charset="0"/>
                <a:cs typeface="Times New Roman" pitchFamily="18" charset="0"/>
              </a:rPr>
              <a:t> семьи</a:t>
            </a:r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3419475" y="1412875"/>
            <a:ext cx="52562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Franklin Gothic Medium" pitchFamily="34" charset="0"/>
              <a:buAutoNum type="arabicPeriod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заработная плата родителей; </a:t>
            </a:r>
          </a:p>
          <a:p>
            <a:pPr marL="514350" indent="-514350" algn="just">
              <a:buFont typeface="Franklin Gothic Medium" pitchFamily="34" charset="0"/>
              <a:buAutoNum type="arabicPeriod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пенсии бабушки и дедушки ;</a:t>
            </a:r>
          </a:p>
          <a:p>
            <a:pPr marL="514350" indent="-514350" algn="just">
              <a:buFont typeface="Franklin Gothic Medium" pitchFamily="34" charset="0"/>
              <a:buAutoNum type="arabicPeriod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стипендия брата, сестры;</a:t>
            </a:r>
          </a:p>
          <a:p>
            <a:pPr marL="514350" indent="-514350" algn="just">
              <a:buFont typeface="Franklin Gothic Medium" pitchFamily="34" charset="0"/>
              <a:buAutoNum type="arabicPeriod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средства от реализации продуктов подсобного хозяйства.</a:t>
            </a:r>
            <a:endParaRPr lang="ru-RU" altLang="ru-RU" sz="2800">
              <a:latin typeface="Franklin Gothic Book" pitchFamily="34" charset="0"/>
            </a:endParaRP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539750" y="5013325"/>
            <a:ext cx="8604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Материальные ценности или деньги, получаемые в виде заработной платы, вознаграждения или подарка от государства, предприятия или отдельного лица за работу, услугу или другую деятельность.</a:t>
            </a: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7501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4003675" y="1844675"/>
            <a:ext cx="48958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Franklin Gothic Medium" pitchFamily="34" charset="0"/>
              <a:buAutoNum type="arabicPeriod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покупка продуктов;</a:t>
            </a:r>
          </a:p>
          <a:p>
            <a:pPr marL="514350" indent="-514350">
              <a:buFont typeface="Franklin Gothic Medium" pitchFamily="34" charset="0"/>
              <a:buAutoNum type="arabicPeriod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проезд в транспорте;</a:t>
            </a:r>
          </a:p>
          <a:p>
            <a:pPr marL="514350" indent="-514350">
              <a:buFont typeface="Franklin Gothic Medium" pitchFamily="34" charset="0"/>
              <a:buAutoNum type="arabicPeriod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покупка одежды ;</a:t>
            </a:r>
          </a:p>
          <a:p>
            <a:pPr marL="514350" indent="-514350">
              <a:buFont typeface="Franklin Gothic Medium" pitchFamily="34" charset="0"/>
              <a:buAutoNum type="arabicPeriod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оплата коммунальных услуг;</a:t>
            </a:r>
          </a:p>
          <a:p>
            <a:pPr marL="514350" indent="-514350">
              <a:buFont typeface="Franklin Gothic Medium" pitchFamily="34" charset="0"/>
              <a:buAutoNum type="arabicPeriod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походы в кино, театры. </a:t>
            </a:r>
          </a:p>
        </p:txBody>
      </p:sp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2916238" y="476250"/>
            <a:ext cx="62277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altLang="ru-RU" sz="6000">
                <a:latin typeface="Times New Roman" pitchFamily="18" charset="0"/>
                <a:cs typeface="Times New Roman" pitchFamily="18" charset="0"/>
              </a:rPr>
              <a:t>Расходы семьи</a:t>
            </a: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395288" y="5002213"/>
            <a:ext cx="87487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Затраты на покупку, на изготовление, содержание, ремонт и обслуживание каких-либо изделий, услуг.</a:t>
            </a: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9963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2987675" y="476250"/>
            <a:ext cx="4606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5400">
                <a:latin typeface="Times New Roman" pitchFamily="18" charset="0"/>
                <a:cs typeface="Times New Roman" pitchFamily="18" charset="0"/>
              </a:rPr>
              <a:t>Виды бюджета</a:t>
            </a:r>
          </a:p>
        </p:txBody>
      </p:sp>
      <p:sp>
        <p:nvSpPr>
          <p:cNvPr id="6147" name="Прямоугольник 7"/>
          <p:cNvSpPr>
            <a:spLocks noChangeArrowheads="1"/>
          </p:cNvSpPr>
          <p:nvPr/>
        </p:nvSpPr>
        <p:spPr bwMode="auto">
          <a:xfrm>
            <a:off x="6142038" y="3933825"/>
            <a:ext cx="279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ru-RU" alt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Избыточный</a:t>
            </a:r>
          </a:p>
        </p:txBody>
      </p:sp>
      <p:sp>
        <p:nvSpPr>
          <p:cNvPr id="6148" name="Прямоугольник 8"/>
          <p:cNvSpPr>
            <a:spLocks noChangeArrowheads="1"/>
          </p:cNvSpPr>
          <p:nvPr/>
        </p:nvSpPr>
        <p:spPr bwMode="auto">
          <a:xfrm>
            <a:off x="2843213" y="5954713"/>
            <a:ext cx="38893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ru-RU" alt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Сбалансированный</a:t>
            </a:r>
          </a:p>
        </p:txBody>
      </p:sp>
      <p:sp>
        <p:nvSpPr>
          <p:cNvPr id="6149" name="Прямоугольник 9"/>
          <p:cNvSpPr>
            <a:spLocks noChangeArrowheads="1"/>
          </p:cNvSpPr>
          <p:nvPr/>
        </p:nvSpPr>
        <p:spPr bwMode="auto">
          <a:xfrm>
            <a:off x="539750" y="3933825"/>
            <a:ext cx="266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ru-RU" alt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Дефицитный</a:t>
            </a: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50" name="Picture 2" descr="http://s43.radikal.ru/i101/0912/bb/8fe2d92365ef.png"/>
          <p:cNvPicPr>
            <a:picLocks noChangeAspect="1" noChangeArrowheads="1"/>
          </p:cNvPicPr>
          <p:nvPr/>
        </p:nvPicPr>
        <p:blipFill>
          <a:blip r:embed="rId2"/>
          <a:srcRect b="17439"/>
          <a:stretch>
            <a:fillRect/>
          </a:stretch>
        </p:blipFill>
        <p:spPr bwMode="auto">
          <a:xfrm>
            <a:off x="593725" y="1949450"/>
            <a:ext cx="270033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 descr="C:\Users\Elena\Desktop\2a630cee5cb0.png"/>
          <p:cNvPicPr>
            <a:picLocks noChangeAspect="1" noChangeArrowheads="1"/>
          </p:cNvPicPr>
          <p:nvPr/>
        </p:nvPicPr>
        <p:blipFill>
          <a:blip r:embed="rId3"/>
          <a:srcRect b="17445"/>
          <a:stretch>
            <a:fillRect/>
          </a:stretch>
        </p:blipFill>
        <p:spPr bwMode="auto">
          <a:xfrm>
            <a:off x="3405188" y="3851275"/>
            <a:ext cx="2700337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" descr="http://s43.radikal.ru/i101/0912/bb/8fe2d92365ef.png"/>
          <p:cNvPicPr>
            <a:picLocks noChangeAspect="1" noChangeArrowheads="1"/>
          </p:cNvPicPr>
          <p:nvPr/>
        </p:nvPicPr>
        <p:blipFill>
          <a:blip r:embed="rId4"/>
          <a:srcRect b="17439"/>
          <a:stretch>
            <a:fillRect/>
          </a:stretch>
        </p:blipFill>
        <p:spPr bwMode="auto">
          <a:xfrm>
            <a:off x="6235700" y="1781175"/>
            <a:ext cx="270033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855755" y="2300037"/>
            <a:ext cx="70711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96686" y="2628459"/>
            <a:ext cx="70711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07904" y="4149080"/>
            <a:ext cx="70711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39752" y="2815545"/>
            <a:ext cx="70711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949895" y="2218071"/>
            <a:ext cx="70711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48064" y="4221088"/>
            <a:ext cx="70711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2339975" y="260350"/>
            <a:ext cx="5040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5400">
                <a:latin typeface="Times New Roman" pitchFamily="18" charset="0"/>
                <a:cs typeface="Times New Roman" pitchFamily="18" charset="0"/>
              </a:rPr>
              <a:t>Виды расходов</a:t>
            </a:r>
          </a:p>
        </p:txBody>
      </p: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468313" y="1920875"/>
            <a:ext cx="2951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Постоянные </a:t>
            </a:r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5219700" y="1628775"/>
            <a:ext cx="2665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Переменные</a:t>
            </a:r>
          </a:p>
        </p:txBody>
      </p:sp>
      <p:sp>
        <p:nvSpPr>
          <p:cNvPr id="7173" name="TextBox 15"/>
          <p:cNvSpPr txBox="1">
            <a:spLocks noChangeArrowheads="1"/>
          </p:cNvSpPr>
          <p:nvPr/>
        </p:nvSpPr>
        <p:spPr bwMode="auto">
          <a:xfrm>
            <a:off x="2735263" y="3028950"/>
            <a:ext cx="3151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Периодические </a:t>
            </a:r>
          </a:p>
        </p:txBody>
      </p:sp>
      <p:sp>
        <p:nvSpPr>
          <p:cNvPr id="7174" name="TextBox 16"/>
          <p:cNvSpPr txBox="1">
            <a:spLocks noChangeArrowheads="1"/>
          </p:cNvSpPr>
          <p:nvPr/>
        </p:nvSpPr>
        <p:spPr bwMode="auto">
          <a:xfrm>
            <a:off x="5697538" y="2781300"/>
            <a:ext cx="3509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Единовременные </a:t>
            </a:r>
          </a:p>
        </p:txBody>
      </p:sp>
      <p:sp>
        <p:nvSpPr>
          <p:cNvPr id="7175" name="Прямоугольник 19"/>
          <p:cNvSpPr>
            <a:spLocks noChangeArrowheads="1"/>
          </p:cNvSpPr>
          <p:nvPr/>
        </p:nvSpPr>
        <p:spPr bwMode="auto">
          <a:xfrm>
            <a:off x="3057525" y="3721100"/>
            <a:ext cx="2508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Циклические</a:t>
            </a:r>
          </a:p>
        </p:txBody>
      </p:sp>
      <p:sp>
        <p:nvSpPr>
          <p:cNvPr id="7176" name="Прямоугольник 20"/>
          <p:cNvSpPr>
            <a:spLocks noChangeArrowheads="1"/>
          </p:cNvSpPr>
          <p:nvPr/>
        </p:nvSpPr>
        <p:spPr bwMode="auto">
          <a:xfrm>
            <a:off x="3121025" y="4503738"/>
            <a:ext cx="1914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Сезонные</a:t>
            </a:r>
          </a:p>
        </p:txBody>
      </p:sp>
      <p:sp>
        <p:nvSpPr>
          <p:cNvPr id="7177" name="Прямоугольник 27"/>
          <p:cNvSpPr>
            <a:spLocks noChangeArrowheads="1"/>
          </p:cNvSpPr>
          <p:nvPr/>
        </p:nvSpPr>
        <p:spPr bwMode="auto">
          <a:xfrm>
            <a:off x="5694363" y="3429000"/>
            <a:ext cx="3449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(Непредвиденные)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641475" y="1184275"/>
            <a:ext cx="1800225" cy="876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634038" y="1184275"/>
            <a:ext cx="593725" cy="444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159250" y="2212975"/>
            <a:ext cx="2068513" cy="9001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875463" y="2212975"/>
            <a:ext cx="1152525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16200000" flipH="1">
            <a:off x="2815431" y="3777457"/>
            <a:ext cx="500063" cy="2159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16200000" flipH="1">
            <a:off x="2428082" y="4006056"/>
            <a:ext cx="1219200" cy="36036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732588" y="3365500"/>
            <a:ext cx="0" cy="249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185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8" y="2430463"/>
            <a:ext cx="1641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2"/>
          <p:cNvPicPr>
            <a:picLocks noChangeAspect="1" noChangeArrowheads="1"/>
          </p:cNvPicPr>
          <p:nvPr/>
        </p:nvPicPr>
        <p:blipFill>
          <a:blip r:embed="rId3"/>
          <a:srcRect l="11761" t="10312" r="3584"/>
          <a:stretch>
            <a:fillRect/>
          </a:stretch>
        </p:blipFill>
        <p:spPr bwMode="auto">
          <a:xfrm rot="1395296">
            <a:off x="1835150" y="2503488"/>
            <a:ext cx="56038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7363" y="4965700"/>
            <a:ext cx="14779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4"/>
          <p:cNvPicPr>
            <a:picLocks noChangeAspect="1" noChangeArrowheads="1"/>
          </p:cNvPicPr>
          <p:nvPr/>
        </p:nvPicPr>
        <p:blipFill>
          <a:blip r:embed="rId5"/>
          <a:srcRect l="20255" r="18059"/>
          <a:stretch>
            <a:fillRect/>
          </a:stretch>
        </p:blipFill>
        <p:spPr bwMode="auto">
          <a:xfrm>
            <a:off x="3203575" y="5087938"/>
            <a:ext cx="1785938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3950" y="4305300"/>
            <a:ext cx="140017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69163" y="3967163"/>
            <a:ext cx="186848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268538" y="0"/>
            <a:ext cx="68754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Экономическая игра «Доходы и расходы»</a:t>
            </a: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2771775" y="1341438"/>
            <a:ext cx="42005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Вопросы для обсуждения</a:t>
            </a:r>
            <a:r>
              <a:rPr lang="en-US" altLang="ru-RU" sz="280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250825" y="1844675"/>
            <a:ext cx="5294313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latin typeface="Franklin Gothic Book" pitchFamily="34" charset="0"/>
            </a:endParaRPr>
          </a:p>
          <a:p>
            <a:pPr marL="800100" lvl="1" indent="-342900">
              <a:buFontTx/>
              <a:buAutoNum type="arabicPeriod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Почему люди за некоторые вещи и услуги не платят деньги? </a:t>
            </a:r>
          </a:p>
          <a:p>
            <a:pPr marL="800100" lvl="1" indent="-342900">
              <a:buFontTx/>
              <a:buAutoNum type="arabicPeriod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Действительно ли эти блага достаются им бесплатно? </a:t>
            </a:r>
          </a:p>
          <a:p>
            <a:pPr marL="800100" lvl="1" indent="-342900">
              <a:buFontTx/>
              <a:buAutoNum type="arabicPeriod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Какие вещи, предметы, услуги, по вашему мнению, можно и должно просить, получать, использовать, не уплачивая за них? </a:t>
            </a:r>
          </a:p>
          <a:p>
            <a:pPr marL="800100" lvl="1" indent="-342900">
              <a:buFontTx/>
              <a:buAutoNum type="arabicPeriod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Следует ли платить деньги за воздух, за воду, за свет, за солнечное тепло? 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5138" y="2492375"/>
            <a:ext cx="33147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2195513" y="0"/>
            <a:ext cx="69484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Экономическая игра «Доходы и расходы»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555875" y="1484313"/>
            <a:ext cx="58023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Создайте семью, заполните таблицу</a:t>
            </a:r>
            <a:r>
              <a:rPr lang="en-US" altLang="ru-RU" sz="280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288" y="2205038"/>
          <a:ext cx="5832476" cy="371316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16857"/>
                <a:gridCol w="1923476"/>
                <a:gridCol w="2792143"/>
              </a:tblGrid>
              <a:tr h="648162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6" marB="45726"/>
                </a:tc>
              </a:tr>
              <a:tr h="502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</a:t>
                      </a: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6" marB="45726"/>
                </a:tc>
              </a:tr>
              <a:tr h="462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мама</a:t>
                      </a: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6" marB="45726"/>
                </a:tc>
              </a:tr>
              <a:tr h="548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дочь</a:t>
                      </a: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6" marB="45726"/>
                </a:tc>
              </a:tr>
              <a:tr h="531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</a:t>
                      </a: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6" marB="45726"/>
                </a:tc>
              </a:tr>
              <a:tr h="565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бабушка</a:t>
                      </a: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6" marB="45726"/>
                </a:tc>
              </a:tr>
              <a:tr h="454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дедушка</a:t>
                      </a: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6" marB="45726"/>
                </a:tc>
              </a:tr>
            </a:tbl>
          </a:graphicData>
        </a:graphic>
      </p:graphicFrame>
      <p:pic>
        <p:nvPicPr>
          <p:cNvPr id="9254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6025" y="2708275"/>
            <a:ext cx="28479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124075" y="0"/>
            <a:ext cx="7019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Экономическая игра «Доходы и расходы»</a:t>
            </a:r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2195513" y="1196975"/>
            <a:ext cx="48244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Рассчитайте доходы и расходы, </a:t>
            </a: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заполните таблицы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750" y="2349500"/>
          <a:ext cx="3744913" cy="416718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96316"/>
                <a:gridCol w="2448597"/>
              </a:tblGrid>
              <a:tr h="648039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18" marB="45718"/>
                </a:tc>
              </a:tr>
              <a:tr h="502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</a:t>
                      </a:r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18" marB="45718"/>
                </a:tc>
              </a:tr>
              <a:tr h="4626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мама</a:t>
                      </a:r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18" marB="45718"/>
                </a:tc>
              </a:tr>
              <a:tr h="548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дочь</a:t>
                      </a:r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18" marB="45718"/>
                </a:tc>
              </a:tr>
              <a:tr h="53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</a:t>
                      </a:r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18" marB="45718"/>
                </a:tc>
              </a:tr>
              <a:tr h="565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бабушка</a:t>
                      </a:r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18" marB="45718"/>
                </a:tc>
              </a:tr>
              <a:tr h="454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дедушка</a:t>
                      </a:r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18" marB="45718"/>
                </a:tc>
              </a:tr>
              <a:tr h="454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18" marB="45718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76825" y="2349500"/>
          <a:ext cx="3671888" cy="416718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55950"/>
                <a:gridCol w="2015938"/>
              </a:tblGrid>
              <a:tr h="64803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8" marB="45718"/>
                </a:tc>
              </a:tr>
              <a:tr h="502232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8" marB="45718"/>
                </a:tc>
              </a:tr>
              <a:tr h="462619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8" marB="45718"/>
                </a:tc>
              </a:tr>
              <a:tr h="548279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8" marB="45718"/>
                </a:tc>
              </a:tr>
              <a:tr h="531164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8" marB="45718"/>
                </a:tc>
              </a:tr>
              <a:tr h="565395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8" marB="45718"/>
                </a:tc>
              </a:tr>
              <a:tr h="454730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8" marB="45718"/>
                </a:tc>
              </a:tr>
              <a:tr h="45473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8" marB="45718"/>
                </a:tc>
              </a:tr>
            </a:tbl>
          </a:graphicData>
        </a:graphic>
      </p:graphicFrame>
      <p:pic>
        <p:nvPicPr>
          <p:cNvPr id="10302" name="Picture 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1025525"/>
            <a:ext cx="201771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292</Words>
  <Application>Microsoft Office PowerPoint</Application>
  <PresentationFormat>Экран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Бюджет семьи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семьи</dc:title>
  <dc:creator>Пользователь</dc:creator>
  <cp:lastModifiedBy>Пользователь</cp:lastModifiedBy>
  <cp:revision>44</cp:revision>
  <dcterms:created xsi:type="dcterms:W3CDTF">2010-10-17T14:20:14Z</dcterms:created>
  <dcterms:modified xsi:type="dcterms:W3CDTF">2019-01-26T00:51:39Z</dcterms:modified>
</cp:coreProperties>
</file>